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748" r:id="rId2"/>
    <p:sldId id="738" r:id="rId3"/>
    <p:sldId id="750" r:id="rId4"/>
    <p:sldId id="774" r:id="rId5"/>
    <p:sldId id="766" r:id="rId6"/>
    <p:sldId id="776" r:id="rId7"/>
    <p:sldId id="718" r:id="rId8"/>
    <p:sldId id="752" r:id="rId9"/>
    <p:sldId id="780" r:id="rId10"/>
    <p:sldId id="768" r:id="rId11"/>
    <p:sldId id="783" r:id="rId12"/>
    <p:sldId id="782" r:id="rId13"/>
    <p:sldId id="754" r:id="rId14"/>
    <p:sldId id="769" r:id="rId15"/>
    <p:sldId id="770" r:id="rId16"/>
    <p:sldId id="771" r:id="rId17"/>
    <p:sldId id="756" r:id="rId18"/>
    <p:sldId id="757" r:id="rId19"/>
    <p:sldId id="758" r:id="rId20"/>
    <p:sldId id="753" r:id="rId21"/>
    <p:sldId id="764" r:id="rId22"/>
    <p:sldId id="736" r:id="rId23"/>
    <p:sldId id="785" r:id="rId24"/>
    <p:sldId id="784" r:id="rId25"/>
    <p:sldId id="772" r:id="rId26"/>
    <p:sldId id="765" r:id="rId27"/>
    <p:sldId id="747" r:id="rId28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8"/>
            <p14:sldId id="738"/>
            <p14:sldId id="750"/>
            <p14:sldId id="774"/>
            <p14:sldId id="766"/>
            <p14:sldId id="776"/>
            <p14:sldId id="718"/>
            <p14:sldId id="752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758"/>
            <p14:sldId id="753"/>
            <p14:sldId id="764"/>
            <p14:sldId id="736"/>
            <p14:sldId id="785"/>
            <p14:sldId id="784"/>
            <p14:sldId id="772"/>
            <p14:sldId id="765"/>
            <p14:sldId id="7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8BC"/>
    <a:srgbClr val="003264"/>
    <a:srgbClr val="FE8C00"/>
    <a:srgbClr val="5BCD9D"/>
    <a:srgbClr val="356767"/>
    <a:srgbClr val="8FD541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84498" autoAdjust="0"/>
  </p:normalViewPr>
  <p:slideViewPr>
    <p:cSldViewPr>
      <p:cViewPr varScale="1">
        <p:scale>
          <a:sx n="52" d="100"/>
          <a:sy n="52" d="100"/>
        </p:scale>
        <p:origin x="786" y="1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27.03.2019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Всем привет! Меня зовут Саша </a:t>
            </a:r>
            <a:r>
              <a:rPr lang="ru-RU" altLang="ru-RU" dirty="0" err="1" smtClean="0">
                <a:cs typeface="Arial" panose="020B0604020202020204" pitchFamily="34" charset="0"/>
              </a:rPr>
              <a:t>Авдюшенко</a:t>
            </a:r>
            <a:r>
              <a:rPr lang="ru-RU" altLang="ru-RU" dirty="0" smtClean="0">
                <a:cs typeface="Arial" panose="020B0604020202020204" pitchFamily="34" charset="0"/>
              </a:rPr>
              <a:t> и сегодня я предлагаю поговорить о влиянии интернета и информационных технологий на 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искусственный интеллект и настоящее образование. Начнём с искусственного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интелекта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 – что же это такое?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9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(по-русски переделать)</a:t>
            </a:r>
          </a:p>
          <a:p>
            <a:r>
              <a:rPr lang="ru-RU" dirty="0" smtClean="0"/>
              <a:t>Алиса 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миллисекунд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влияние интернета и технологий на образование.</a:t>
            </a:r>
          </a:p>
          <a:p>
            <a:r>
              <a:rPr lang="ru-RU" i="0" dirty="0" smtClean="0"/>
              <a:t>Почему я считаю, что могу что-то рассказывать </a:t>
            </a:r>
            <a:r>
              <a:rPr lang="ru-RU" i="0" baseline="0" dirty="0" smtClean="0"/>
              <a:t>об образовании? Понятно, что </a:t>
            </a:r>
            <a:r>
              <a:rPr lang="ru-RU" b="0" i="0" baseline="0" dirty="0" smtClean="0"/>
              <a:t>«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 все учились понемногу, чему-нибудь и как-нибудь», но мне посчастливилось ещё и преподавать.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385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 технологии</a:t>
            </a:r>
            <a:r>
              <a:rPr lang="ru-RU" baseline="0" dirty="0" smtClean="0"/>
              <a:t> постепенно влияют на образование? Начнём с истории Школы анализа данных – замечательный образовательный проект компании Яндекс, стартовавший в 2007 году. Окрепнув в Москве, ШАД начал открывать филиалы в других городах, с 2016 г. мы активно развиваемся ещё и в </a:t>
            </a:r>
            <a:r>
              <a:rPr lang="ru-RU" baseline="0" dirty="0" err="1" smtClean="0"/>
              <a:t>онлайне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73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8959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машинным обучением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66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250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завершение ещё один вдохновляющий пример дистанционного обучения из Новосибирска: выпускник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– продолжаем и расширяем это начинание.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18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860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554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93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Начнем с первой части – что такое машинное обучение? Согласно определению с Википедии, это класс методов искусственного интеллекта =) Сам искусственный интеллект определяется, как наука и технология создания интеллектуальных машин</a:t>
            </a:r>
            <a:r>
              <a:rPr lang="ru-RU" altLang="ru-RU" baseline="0" dirty="0" smtClean="0">
                <a:cs typeface="Arial" panose="020B0604020202020204" pitchFamily="34" charset="0"/>
              </a:rPr>
              <a:t> –</a:t>
            </a:r>
            <a:r>
              <a:rPr lang="ru-RU" altLang="ru-RU" dirty="0" smtClean="0">
                <a:cs typeface="Arial" panose="020B0604020202020204" pitchFamily="34" charset="0"/>
              </a:rPr>
              <a:t> логический круг замкнулся, ура! В действительности машинное обучение позволяет компьютер научить решать многие задачи, которые раньше были под силу только человеку.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41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10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51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4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Давайте</a:t>
            </a:r>
            <a:r>
              <a:rPr lang="ru-RU" baseline="0" dirty="0" smtClean="0"/>
              <a:t> посмотрим на некоторые современные достижения машинного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30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:a16="http://schemas.microsoft.com/office/drawing/2014/main" xmlns="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:a16="http://schemas.microsoft.com/office/drawing/2014/main" xmlns="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="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:a16="http://schemas.microsoft.com/office/drawing/2014/main" xmlns="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:a16="http://schemas.microsoft.com/office/drawing/2014/main" xmlns="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:a16="http://schemas.microsoft.com/office/drawing/2014/main" xmlns="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xmlns="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:a16="http://schemas.microsoft.com/office/drawing/2014/main" xmlns="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:a16="http://schemas.microsoft.com/office/drawing/2014/main" xmlns="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xmlns="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:a16="http://schemas.microsoft.com/office/drawing/2014/main" xmlns="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:a16="http://schemas.microsoft.com/office/drawing/2014/main" xmlns="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:a16="http://schemas.microsoft.com/office/drawing/2014/main" xmlns="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:a16="http://schemas.microsoft.com/office/drawing/2014/main" xmlns="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:a16="http://schemas.microsoft.com/office/drawing/2014/main" xmlns="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xmlns="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:a16="http://schemas.microsoft.com/office/drawing/2014/main" xmlns="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:a16="http://schemas.microsoft.com/office/drawing/2014/main" xmlns="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xmlns="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:a16="http://schemas.microsoft.com/office/drawing/2014/main" xmlns="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:a16="http://schemas.microsoft.com/office/drawing/2014/main" xmlns="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:a16="http://schemas.microsoft.com/office/drawing/2014/main" xmlns="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:a16="http://schemas.microsoft.com/office/drawing/2014/main" xmlns="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xmlns="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:a16="http://schemas.microsoft.com/office/drawing/2014/main" xmlns="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:a16="http://schemas.microsoft.com/office/drawing/2014/main" xmlns="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:a16="http://schemas.microsoft.com/office/drawing/2014/main" xmlns="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:a16="http://schemas.microsoft.com/office/drawing/2014/main" xmlns="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xmlns="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:a16="http://schemas.microsoft.com/office/drawing/2014/main" xmlns="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:a16="http://schemas.microsoft.com/office/drawing/2014/main" xmlns="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:a16="http://schemas.microsoft.com/office/drawing/2014/main" xmlns="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xmlns="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:a16="http://schemas.microsoft.com/office/drawing/2014/main" xmlns="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xmlns="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:a16="http://schemas.microsoft.com/office/drawing/2014/main" xmlns="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xmlns="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:a16="http://schemas.microsoft.com/office/drawing/2014/main" xmlns="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:a16="http://schemas.microsoft.com/office/drawing/2014/main" xmlns="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xmlns="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:a16="http://schemas.microsoft.com/office/drawing/2014/main" xmlns="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:a16="http://schemas.microsoft.com/office/drawing/2014/main" xmlns="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:a16="http://schemas.microsoft.com/office/drawing/2014/main" xmlns="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dataschool.ru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lcourse.ai/" TargetMode="External"/><Relationship Id="rId4" Type="http://schemas.openxmlformats.org/officeDocument/2006/relationships/hyperlink" Target="https://mlcourse.a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post/414165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rshov.iis.nsk.su/ru/second_literacy/artic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8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9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10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11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/>
              <a:t>10.10.</a:t>
            </a:r>
            <a:r>
              <a:rPr lang="en-US" sz="3200" smtClean="0"/>
              <a:t>201</a:t>
            </a:r>
            <a:r>
              <a:rPr lang="ru-RU" sz="3200" smtClean="0"/>
              <a:t>8 – Алисе 1 год! 			</a:t>
            </a:r>
            <a:r>
              <a:rPr lang="en-US" sz="3200" smtClean="0">
                <a:hlinkClick r:id="rId3"/>
              </a:rPr>
              <a:t>https://alice.yandex.r</a:t>
            </a:r>
            <a:r>
              <a:rPr lang="en-US" sz="3200" smtClean="0"/>
              <a:t>u</a:t>
            </a:r>
            <a:r>
              <a:rPr lang="ru-RU" sz="320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12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Влияние </a:t>
            </a:r>
            <a:r>
              <a:rPr lang="ru-RU" dirty="0" smtClean="0"/>
              <a:t>интернета</a:t>
            </a:r>
            <a:r>
              <a:rPr lang="ru-RU" dirty="0" smtClean="0"/>
              <a:t> </a:t>
            </a:r>
            <a:r>
              <a:rPr lang="ru-RU" dirty="0" smtClean="0"/>
              <a:t>на образование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и ИТ на искусственный интеллект и настоящее образование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r>
              <a:rPr lang="ru-RU" dirty="0" smtClean="0"/>
              <a:t>, куратор академических программ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ШАД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2112"/>
            <a:ext cx="20206606" cy="9158288"/>
          </a:xfrm>
        </p:spPr>
        <p:txBody>
          <a:bodyPr/>
          <a:lstStyle/>
          <a:p>
            <a:pPr lvl="2"/>
            <a:r>
              <a:rPr lang="ru-RU" b="1" dirty="0" smtClean="0"/>
              <a:t>2007</a:t>
            </a:r>
            <a:r>
              <a:rPr lang="ru-RU" dirty="0" smtClean="0"/>
              <a:t> – первый набор</a:t>
            </a:r>
            <a:endParaRPr lang="ru-RU" dirty="0"/>
          </a:p>
          <a:p>
            <a:pPr lvl="2"/>
            <a:r>
              <a:rPr lang="ru-RU" b="1" dirty="0" smtClean="0"/>
              <a:t>2011</a:t>
            </a:r>
            <a:r>
              <a:rPr lang="ru-RU" dirty="0" smtClean="0"/>
              <a:t> – филиал </a:t>
            </a:r>
            <a:r>
              <a:rPr lang="ru-RU" dirty="0"/>
              <a:t>ШАД открылся в Минске. </a:t>
            </a:r>
            <a:r>
              <a:rPr lang="ru-RU" dirty="0" smtClean="0"/>
              <a:t>При </a:t>
            </a:r>
            <a:r>
              <a:rPr lang="ru-RU" dirty="0"/>
              <a:t>поддержке школы заработал </a:t>
            </a:r>
            <a:r>
              <a:rPr lang="en-US" dirty="0" smtClean="0"/>
              <a:t>Computer Science Center </a:t>
            </a:r>
            <a:r>
              <a:rPr lang="ru-RU" dirty="0" smtClean="0"/>
              <a:t>в</a:t>
            </a:r>
            <a:r>
              <a:rPr lang="ru-RU" dirty="0"/>
              <a:t> </a:t>
            </a:r>
            <a:r>
              <a:rPr lang="ru-RU" dirty="0" smtClean="0"/>
              <a:t>Санкт-Петербурге</a:t>
            </a:r>
            <a:endParaRPr lang="ru-RU" dirty="0"/>
          </a:p>
          <a:p>
            <a:pPr lvl="2"/>
            <a:r>
              <a:rPr lang="ru-RU" b="1" dirty="0"/>
              <a:t>2012 </a:t>
            </a:r>
            <a:r>
              <a:rPr lang="ru-RU" dirty="0" smtClean="0"/>
              <a:t>– Екатеринбург</a:t>
            </a:r>
          </a:p>
          <a:p>
            <a:pPr lvl="2"/>
            <a:r>
              <a:rPr lang="ru-RU" b="1" dirty="0" smtClean="0"/>
              <a:t>2013 – Новосибирск</a:t>
            </a:r>
            <a:endParaRPr lang="ru-RU" b="1" dirty="0"/>
          </a:p>
          <a:p>
            <a:pPr lvl="2"/>
            <a:r>
              <a:rPr lang="ru-RU" b="1" dirty="0"/>
              <a:t>2016 </a:t>
            </a:r>
            <a:r>
              <a:rPr lang="ru-RU" dirty="0" smtClean="0"/>
              <a:t>– ШАД идет в </a:t>
            </a:r>
            <a:r>
              <a:rPr lang="ru-RU" dirty="0" smtClean="0"/>
              <a:t>онлайн</a:t>
            </a:r>
          </a:p>
          <a:p>
            <a:pPr lvl="2"/>
            <a:r>
              <a:rPr lang="ru-RU" b="1" dirty="0" smtClean="0"/>
              <a:t>2018</a:t>
            </a:r>
            <a:r>
              <a:rPr lang="ru-RU" dirty="0" smtClean="0"/>
              <a:t> – 42 тыс. человек </a:t>
            </a:r>
            <a:r>
              <a:rPr lang="ru-RU" dirty="0"/>
              <a:t>обучается на онлайн-курсах Яндекса, </a:t>
            </a:r>
            <a:r>
              <a:rPr lang="ru-RU" dirty="0" smtClean="0"/>
              <a:t>64 тыс. </a:t>
            </a:r>
            <a:r>
              <a:rPr lang="ru-RU" dirty="0"/>
              <a:t>прошли обучение в различных программах Академии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https://yandexdataschool.r</a:t>
            </a:r>
            <a:r>
              <a:rPr lang="en-US" smtClean="0"/>
              <a:t>u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15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964" y="94261"/>
            <a:ext cx="6350326" cy="33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3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17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20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3М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100+ </a:t>
            </a:r>
            <a:r>
              <a:rPr lang="en-US" dirty="0" smtClean="0"/>
              <a:t>data</a:t>
            </a:r>
            <a:r>
              <a:rPr lang="ru-RU" dirty="0" smtClean="0"/>
              <a:t>-завтраков</a:t>
            </a:r>
            <a:r>
              <a:rPr lang="ru-RU" dirty="0" smtClean="0"/>
              <a:t>, 40+ </a:t>
            </a:r>
            <a:r>
              <a:rPr lang="ru-RU" dirty="0" smtClean="0"/>
              <a:t>встреч, </a:t>
            </a:r>
            <a:r>
              <a:rPr lang="ru-RU" dirty="0" smtClean="0"/>
              <a:t>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рус</a:t>
            </a:r>
            <a:r>
              <a:rPr lang="ru-RU" dirty="0" smtClean="0"/>
              <a:t>. курс </a:t>
            </a:r>
            <a:r>
              <a:rPr lang="en-US" dirty="0">
                <a:hlinkClick r:id="rId3"/>
              </a:rPr>
              <a:t>https://habr.com/company/ods/blog/322626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англ</a:t>
            </a:r>
            <a:r>
              <a:rPr lang="ru-RU" dirty="0" smtClean="0"/>
              <a:t>. курс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  <a:p>
            <a:pPr marL="791960" lvl="2" indent="0">
              <a:buNone/>
            </a:pPr>
            <a:r>
              <a:rPr lang="en-US" dirty="0"/>
              <a:t>	</a:t>
            </a:r>
            <a:r>
              <a:rPr lang="ru-RU" dirty="0" smtClean="0"/>
              <a:t>2019 </a:t>
            </a:r>
            <a:r>
              <a:rPr lang="ru-RU" dirty="0"/>
              <a:t>– </a:t>
            </a:r>
            <a:r>
              <a:rPr lang="ru-RU" dirty="0" smtClean="0"/>
              <a:t>рус. </a:t>
            </a:r>
            <a:r>
              <a:rPr lang="ru-RU" dirty="0"/>
              <a:t>курс </a:t>
            </a:r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://dlcourse.ai</a:t>
            </a:r>
            <a:r>
              <a:rPr lang="ru-RU" dirty="0" smtClean="0"/>
              <a:t> </a:t>
            </a:r>
            <a:endParaRPr lang="ru-RU" dirty="0"/>
          </a:p>
          <a:p>
            <a:pPr marL="791960" lvl="2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807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https://habr.com/post/414165</a:t>
            </a:r>
            <a:r>
              <a:rPr lang="en-US" smtClean="0"/>
              <a:t>/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18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smtClean="0"/>
              <a:t>Deep learning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16390606" cy="102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19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</p:spTree>
    <p:extLst>
      <p:ext uri="{BB962C8B-B14F-4D97-AF65-F5344CB8AC3E}">
        <p14:creationId xmlns:p14="http://schemas.microsoft.com/office/powerpoint/2010/main" val="15630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https://www.kaggle.co</a:t>
            </a:r>
            <a:r>
              <a:rPr lang="en-US" smtClean="0"/>
              <a:t>m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20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86274"/>
            <a:ext cx="21324566" cy="10395726"/>
          </a:xfrm>
        </p:spPr>
      </p:pic>
      <p:sp>
        <p:nvSpPr>
          <p:cNvPr id="6" name="Заголовок 1" descr=" 7"/>
          <p:cNvSpPr txBox="1">
            <a:spLocks/>
          </p:cNvSpPr>
          <p:nvPr/>
        </p:nvSpPr>
        <p:spPr>
          <a:xfrm>
            <a:off x="1888006" y="3438700"/>
            <a:ext cx="20579560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</a:t>
            </a:r>
            <a:r>
              <a:rPr lang="en-US" dirty="0" smtClean="0">
                <a:solidFill>
                  <a:schemeClr val="bg1"/>
                </a:solidFill>
              </a:rPr>
              <a:t>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junior </a:t>
            </a:r>
            <a:r>
              <a:rPr lang="en-US" dirty="0" smtClean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scientist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учителям?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897312"/>
            <a:ext cx="20206606" cy="9158288"/>
          </a:xfrm>
        </p:spPr>
        <p:txBody>
          <a:bodyPr/>
          <a:lstStyle/>
          <a:p>
            <a:pPr lvl="2"/>
            <a:r>
              <a:rPr lang="ru-RU" dirty="0" smtClean="0"/>
              <a:t>Обучать грамоте: «Программирование – вторая грамотность»*</a:t>
            </a:r>
          </a:p>
          <a:p>
            <a:pPr lvl="2"/>
            <a:r>
              <a:rPr lang="ru-RU" dirty="0" smtClean="0"/>
              <a:t>Использовать самим и рассказывать школьникам об имеющихся возможностях</a:t>
            </a:r>
          </a:p>
          <a:p>
            <a:pPr lvl="2"/>
            <a:r>
              <a:rPr lang="ru-RU" dirty="0" smtClean="0"/>
              <a:t>Активно привлекать выпускников</a:t>
            </a:r>
            <a:r>
              <a:rPr lang="ru-RU" dirty="0"/>
              <a:t>:</a:t>
            </a:r>
            <a:r>
              <a:rPr lang="ru-RU" dirty="0" smtClean="0"/>
              <a:t> рассказывать о себе, преподавать, помогать школьникам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Онлайн-образование и интернет </a:t>
            </a:r>
            <a:r>
              <a:rPr lang="ru-RU" dirty="0" smtClean="0"/>
              <a:t>никогда </a:t>
            </a:r>
            <a:r>
              <a:rPr lang="ru-RU" dirty="0" smtClean="0"/>
              <a:t>не </a:t>
            </a:r>
            <a:r>
              <a:rPr lang="ru-RU" dirty="0" smtClean="0"/>
              <a:t>заменят живого общения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3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 smtClean="0"/>
              <a:t>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94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xmlns="" id="{FAE84573-B791-8943-95CF-C1BDCED2BE0B}"/>
              </a:ext>
            </a:extLst>
          </p:cNvPr>
          <p:cNvGrpSpPr/>
          <p:nvPr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EF9593D4-FA8D-774C-88ED-DE8BE51AB06C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54" name="Рисунок 5">
              <a:extLst>
                <a:ext uri="{FF2B5EF4-FFF2-40B4-BE49-F238E27FC236}">
                  <a16:creationId xmlns:a16="http://schemas.microsoft.com/office/drawing/2014/main" xmlns="" id="{BE1FEADF-0FB2-F241-B70C-1C5A11A2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/>
              <a:t>o</a:t>
            </a:r>
            <a:r>
              <a:rPr lang="en-US" dirty="0" err="1" smtClean="0"/>
              <a:t>valur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avalur@yandex-team.ru</a:t>
            </a:r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 smtClean="0"/>
              <a:t>Спасибо!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 smtClean="0"/>
              <a:t>куратор академических программ</a:t>
            </a:r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D3C85029-F599-3D4D-920B-2FAC5EEB1931}"/>
              </a:ext>
            </a:extLst>
          </p:cNvPr>
          <p:cNvGrpSpPr/>
          <p:nvPr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CDE86A88-7153-7D4D-B569-EFD9E38CBCAE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16" name="Прямоугольник 15">
                <a:extLst>
                  <a:ext uri="{FF2B5EF4-FFF2-40B4-BE49-F238E27FC236}">
                    <a16:creationId xmlns:a16="http://schemas.microsoft.com/office/drawing/2014/main" xmlns="" id="{B15A7C42-E477-A54C-94A3-68AF3AE5591F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Текст 5">
                <a:extLst>
                  <a:ext uri="{FF2B5EF4-FFF2-40B4-BE49-F238E27FC236}">
                    <a16:creationId xmlns:a16="http://schemas.microsoft.com/office/drawing/2014/main" xmlns="" id="{6B10DFB9-8A76-9F43-962A-DDA983F819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xmlns="" id="{94D9A0E6-579C-1542-BAD4-1D8B0311F7B1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Изображение 9">
              <a:extLst>
                <a:ext uri="{FF2B5EF4-FFF2-40B4-BE49-F238E27FC236}">
                  <a16:creationId xmlns:a16="http://schemas.microsoft.com/office/drawing/2014/main" xmlns="" id="{EEA61D3C-0E15-1A42-ADB6-576B91054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BBB5C041-ADA8-6B43-910A-011DE11273B8}"/>
              </a:ext>
            </a:extLst>
          </p:cNvPr>
          <p:cNvGrpSpPr/>
          <p:nvPr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19" name="Текст 5">
              <a:extLst>
                <a:ext uri="{FF2B5EF4-FFF2-40B4-BE49-F238E27FC236}">
                  <a16:creationId xmlns:a16="http://schemas.microsoft.com/office/drawing/2014/main" xmlns="" id="{DAB10CD1-A09A-7243-BF54-8B72855C35C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A55BF662-7AEA-8840-9435-14F764465F36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Изображение 15">
              <a:extLst>
                <a:ext uri="{FF2B5EF4-FFF2-40B4-BE49-F238E27FC236}">
                  <a16:creationId xmlns:a16="http://schemas.microsoft.com/office/drawing/2014/main" xmlns="" id="{01E5B41F-1A8C-D340-83B8-D3DF5415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96C9905B-16FE-ED45-ADDE-6FDB58588DDD}"/>
              </a:ext>
            </a:extLst>
          </p:cNvPr>
          <p:cNvGrpSpPr/>
          <p:nvPr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AD006207-C0AE-B249-A2E4-007D7D0330D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xmlns="" id="{D5EBF2E5-4D56-0142-AF6F-970AED48825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5" name="Изображение 19">
              <a:extLst>
                <a:ext uri="{FF2B5EF4-FFF2-40B4-BE49-F238E27FC236}">
                  <a16:creationId xmlns:a16="http://schemas.microsoft.com/office/drawing/2014/main" xmlns="" id="{C97EA33E-AE72-6947-98FD-32F0C334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3F78A446-6675-564A-A624-4B73FCCF7269}"/>
              </a:ext>
            </a:extLst>
          </p:cNvPr>
          <p:cNvGrpSpPr/>
          <p:nvPr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27" name="Текст 5">
              <a:extLst>
                <a:ext uri="{FF2B5EF4-FFF2-40B4-BE49-F238E27FC236}">
                  <a16:creationId xmlns:a16="http://schemas.microsoft.com/office/drawing/2014/main" xmlns="" id="{3A2233F9-C5C5-8048-9CDC-A9F4D1026D5D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xmlns="" id="{F4F0E438-1D69-6648-8719-E3D8F0C46986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Изображение 23">
              <a:extLst>
                <a:ext uri="{FF2B5EF4-FFF2-40B4-BE49-F238E27FC236}">
                  <a16:creationId xmlns:a16="http://schemas.microsoft.com/office/drawing/2014/main" xmlns="" id="{6662096E-784C-A343-BFCF-E88D56117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C807F0DB-7B5E-1146-A877-81178992DE7C}"/>
              </a:ext>
            </a:extLst>
          </p:cNvPr>
          <p:cNvGrpSpPr/>
          <p:nvPr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xmlns="" id="{898EFA44-F6B1-1149-88B3-C941B6C54D1A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Текст 5">
              <a:extLst>
                <a:ext uri="{FF2B5EF4-FFF2-40B4-BE49-F238E27FC236}">
                  <a16:creationId xmlns:a16="http://schemas.microsoft.com/office/drawing/2014/main" xmlns="" id="{C86E838C-4CDA-B241-A88E-2BAF5F6AD89E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xmlns="" id="{5102014D-C7F1-0042-B0D8-B61187F2C44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Изображение 28">
              <a:extLst>
                <a:ext uri="{FF2B5EF4-FFF2-40B4-BE49-F238E27FC236}">
                  <a16:creationId xmlns:a16="http://schemas.microsoft.com/office/drawing/2014/main" xmlns="" id="{68B8106F-DF07-9E4D-9B5F-AFDEABCC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E612DDE9-CD8B-814D-8A5E-DD63567B276E}"/>
              </a:ext>
            </a:extLst>
          </p:cNvPr>
          <p:cNvGrpSpPr/>
          <p:nvPr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C386FE78-6CD6-DA44-B80E-FD90F91042AB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Текст 5">
              <a:extLst>
                <a:ext uri="{FF2B5EF4-FFF2-40B4-BE49-F238E27FC236}">
                  <a16:creationId xmlns:a16="http://schemas.microsoft.com/office/drawing/2014/main" xmlns="" id="{A2652167-057D-5B47-ACAD-90686A3AA1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xmlns="" id="{DB23D4D8-DD63-E043-9B23-FF6A0A627944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Изображение 33">
              <a:extLst>
                <a:ext uri="{FF2B5EF4-FFF2-40B4-BE49-F238E27FC236}">
                  <a16:creationId xmlns:a16="http://schemas.microsoft.com/office/drawing/2014/main" xmlns="" id="{1847DEC0-9205-6B4D-AD6C-D35F4EA9E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A669593-1F3A-3C40-BAFF-B14D340B9ED5}"/>
              </a:ext>
            </a:extLst>
          </p:cNvPr>
          <p:cNvGrpSpPr/>
          <p:nvPr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1" name="Текст 5">
              <a:extLst>
                <a:ext uri="{FF2B5EF4-FFF2-40B4-BE49-F238E27FC236}">
                  <a16:creationId xmlns:a16="http://schemas.microsoft.com/office/drawing/2014/main" xmlns="" id="{C8456AC4-A089-6244-A7A4-7786B9E75B4D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xmlns="" id="{B57D0CC9-501E-6344-8261-AF364E12E9B4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3" name="Изображение 37">
              <a:extLst>
                <a:ext uri="{FF2B5EF4-FFF2-40B4-BE49-F238E27FC236}">
                  <a16:creationId xmlns:a16="http://schemas.microsoft.com/office/drawing/2014/main" xmlns="" id="{BFB8ADEF-E34E-3E42-A099-F1B920718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xmlns="" id="{F2BD10A3-2CDE-AC49-B296-0D7612817781}"/>
              </a:ext>
            </a:extLst>
          </p:cNvPr>
          <p:cNvGrpSpPr/>
          <p:nvPr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0" name="Текст 9">
              <a:extLst>
                <a:ext uri="{FF2B5EF4-FFF2-40B4-BE49-F238E27FC236}">
                  <a16:creationId xmlns:a16="http://schemas.microsoft.com/office/drawing/2014/main" xmlns="" id="{AC5A9C7E-9B68-A34F-AF5A-F611311301EE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1" name="Рисунок 4">
              <a:extLst>
                <a:ext uri="{FF2B5EF4-FFF2-40B4-BE49-F238E27FC236}">
                  <a16:creationId xmlns:a16="http://schemas.microsoft.com/office/drawing/2014/main" xmlns="" id="{F19039D5-63BE-B544-A1AE-FB6316F1C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9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65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 descr=" 2"/>
          <p:cNvSpPr txBox="1">
            <a:spLocks/>
          </p:cNvSpPr>
          <p:nvPr/>
        </p:nvSpPr>
        <p:spPr>
          <a:xfrm>
            <a:off x="1143000" y="42019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mtClean="0"/>
              <a:t>Искусственный интеллект</a:t>
            </a:r>
            <a:endParaRPr lang="ru-RU" dirty="0"/>
          </a:p>
        </p:txBody>
      </p:sp>
      <p:sp>
        <p:nvSpPr>
          <p:cNvPr id="4" name="Номер слайда 3" descr="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3</a:t>
            </a:r>
            <a:endParaRPr lang="ru-RU" dirty="0"/>
          </a:p>
        </p:txBody>
      </p:sp>
      <p:grpSp>
        <p:nvGrpSpPr>
          <p:cNvPr id="3" name="Группа 2" descr=" 3"/>
          <p:cNvGrpSpPr/>
          <p:nvPr/>
        </p:nvGrpSpPr>
        <p:grpSpPr>
          <a:xfrm>
            <a:off x="1124806" y="370800"/>
            <a:ext cx="22131338" cy="3080960"/>
            <a:chOff x="1124806" y="370800"/>
            <a:chExt cx="22131338" cy="308096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1124806" y="1882100"/>
              <a:ext cx="2059890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4800" dirty="0">
                  <a:latin typeface="+mj-lt"/>
                </a:rPr>
                <a:t>(англ. </a:t>
              </a:r>
              <a:r>
                <a:rPr lang="en-US" sz="4800" dirty="0">
                  <a:latin typeface="+mj-lt"/>
                </a:rPr>
                <a:t>machine learning, ML) — </a:t>
              </a:r>
              <a:r>
                <a:rPr lang="ru-RU" sz="4800" dirty="0" smtClean="0">
                  <a:latin typeface="+mj-lt"/>
                </a:rPr>
                <a:t>класс </a:t>
              </a:r>
              <a:r>
                <a:rPr lang="ru-RU" sz="4800" dirty="0">
                  <a:latin typeface="+mj-lt"/>
                </a:rPr>
                <a:t>методов искусственного </a:t>
              </a:r>
              <a:r>
                <a:rPr lang="ru-RU" sz="4800" dirty="0" smtClean="0">
                  <a:latin typeface="+mj-lt"/>
                </a:rPr>
                <a:t>интеллекта</a:t>
              </a:r>
              <a:endParaRPr lang="ru-RU" sz="4800" dirty="0">
                <a:latin typeface="+mj-lt"/>
              </a:endParaRPr>
            </a:p>
          </p:txBody>
        </p:sp>
        <p:sp>
          <p:nvSpPr>
            <p:cNvPr id="14" name="Заголовок 1"/>
            <p:cNvSpPr txBox="1">
              <a:spLocks/>
            </p:cNvSpPr>
            <p:nvPr/>
          </p:nvSpPr>
          <p:spPr>
            <a:xfrm>
              <a:off x="1124806" y="370800"/>
              <a:ext cx="22131338" cy="1511300"/>
            </a:xfrm>
            <a:prstGeom prst="rect">
              <a:avLst/>
            </a:prstGeom>
          </p:spPr>
          <p:txBody>
            <a:bodyPr vert="horz" lIns="91435" tIns="45718" rIns="91435" bIns="45718" rtlCol="0" anchor="t">
              <a:noAutofit/>
            </a:bodyPr>
            <a:lstStyle>
              <a:lvl1pPr algn="l" defTabSz="1828619" rtl="0" eaLnBrk="1" latinLnBrk="0" hangingPunct="1">
                <a:lnSpc>
                  <a:spcPts val="10000"/>
                </a:lnSpc>
                <a:spcBef>
                  <a:spcPct val="0"/>
                </a:spcBef>
                <a:buNone/>
                <a:defRPr sz="8000" kern="1200">
                  <a:solidFill>
                    <a:schemeClr val="tx1"/>
                  </a:solidFill>
                  <a:latin typeface="Yandex Sans Text Regular" pitchFamily="2" charset="-52"/>
                  <a:ea typeface="+mj-ea"/>
                  <a:cs typeface="+mj-cs"/>
                </a:defRPr>
              </a:lvl1pPr>
            </a:lstStyle>
            <a:p>
              <a:r>
                <a:rPr lang="ru-RU" dirty="0" smtClean="0"/>
                <a:t>Машинное обучение</a:t>
              </a:r>
              <a:endParaRPr lang="ru-RU" dirty="0"/>
            </a:p>
          </p:txBody>
        </p:sp>
      </p:grpSp>
      <p:sp>
        <p:nvSpPr>
          <p:cNvPr id="9" name="Прямоугольник 8" descr=" 15"/>
          <p:cNvSpPr/>
          <p:nvPr/>
        </p:nvSpPr>
        <p:spPr>
          <a:xfrm>
            <a:off x="1124806" y="5713200"/>
            <a:ext cx="205989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(</a:t>
            </a:r>
            <a:r>
              <a:rPr lang="ru-RU" sz="4800" dirty="0">
                <a:latin typeface="+mj-lt"/>
              </a:rPr>
              <a:t>ИИ; англ. </a:t>
            </a:r>
            <a:r>
              <a:rPr lang="ru-RU" sz="4800" dirty="0" err="1">
                <a:latin typeface="+mj-lt"/>
              </a:rPr>
              <a:t>artificial</a:t>
            </a:r>
            <a:r>
              <a:rPr lang="ru-RU" sz="4800" dirty="0">
                <a:latin typeface="+mj-lt"/>
              </a:rPr>
              <a:t> </a:t>
            </a:r>
            <a:r>
              <a:rPr lang="ru-RU" sz="4800" dirty="0" err="1">
                <a:latin typeface="+mj-lt"/>
              </a:rPr>
              <a:t>intelligence</a:t>
            </a:r>
            <a:r>
              <a:rPr lang="ru-RU" sz="4800" dirty="0">
                <a:latin typeface="+mj-lt"/>
              </a:rPr>
              <a:t>, AI</a:t>
            </a:r>
            <a:r>
              <a:rPr lang="ru-RU" sz="4800" dirty="0" smtClean="0">
                <a:latin typeface="+mj-lt"/>
              </a:rPr>
              <a:t>) </a:t>
            </a:r>
            <a:r>
              <a:rPr lang="en-US" sz="4800" dirty="0"/>
              <a:t>—</a:t>
            </a:r>
            <a:r>
              <a:rPr lang="ru-RU" sz="4800" dirty="0" smtClean="0">
                <a:latin typeface="+mj-lt"/>
              </a:rPr>
              <a:t> </a:t>
            </a:r>
            <a:r>
              <a:rPr lang="ru-RU" sz="4800" dirty="0">
                <a:latin typeface="+mj-lt"/>
              </a:rPr>
              <a:t>наука и технология создания интеллектуальных машин, особенно интеллектуальных компьютерных </a:t>
            </a:r>
            <a:r>
              <a:rPr lang="ru-RU" sz="4800" dirty="0" smtClean="0">
                <a:latin typeface="+mj-lt"/>
              </a:rPr>
              <a:t>программ</a:t>
            </a:r>
            <a:endParaRPr lang="ru-RU" sz="4800" dirty="0">
              <a:latin typeface="+mj-lt"/>
            </a:endParaRPr>
          </a:p>
        </p:txBody>
      </p:sp>
      <p:sp>
        <p:nvSpPr>
          <p:cNvPr id="17" name="Нижний колонтитул 3" descr=" 17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3"/>
              </a:rPr>
              <a:t>https://ru.wikipedia.or</a:t>
            </a:r>
            <a:r>
              <a:rPr lang="en-US" smtClean="0"/>
              <a:t>g</a:t>
            </a:r>
            <a:r>
              <a:rPr lang="ru-RU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435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математика (численные методы, методы оптимизации, теория </a:t>
            </a:r>
            <a:r>
              <a:rPr lang="ru-RU" sz="4800" dirty="0" smtClean="0"/>
              <a:t>вероятностей</a:t>
            </a:r>
            <a:r>
              <a:rPr lang="en-US" sz="4800" dirty="0" smtClean="0"/>
              <a:t>, …</a:t>
            </a:r>
            <a:r>
              <a:rPr lang="ru-RU" sz="4800" dirty="0" smtClean="0"/>
              <a:t>), </a:t>
            </a:r>
            <a:r>
              <a:rPr lang="ru-RU" sz="4800" dirty="0"/>
              <a:t>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38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математика (численные методы, методы оптимизации, теория вероятностей), но </a:t>
            </a:r>
            <a:r>
              <a:rPr lang="ru-RU" sz="4800" dirty="0" smtClean="0"/>
              <a:t>нет уравнений</a:t>
            </a:r>
            <a:endParaRPr lang="ru-RU" sz="4800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7935200" cy="4910909"/>
            <a:chOff x="516066" y="2263988"/>
            <a:chExt cx="823239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152472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03272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21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5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4950000"/>
            <a:ext cx="22131338" cy="1511300"/>
          </a:xfrm>
        </p:spPr>
        <p:txBody>
          <a:bodyPr/>
          <a:lstStyle/>
          <a:p>
            <a:r>
              <a:rPr lang="ru-RU" dirty="0" smtClean="0"/>
              <a:t>Примеры </a:t>
            </a:r>
            <a:r>
              <a:rPr lang="ru-RU" dirty="0" smtClean="0"/>
              <a:t>хорошо </a:t>
            </a:r>
            <a:r>
              <a:rPr lang="ru-RU" dirty="0" smtClean="0"/>
              <a:t>решённых задач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7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dirty="0"/>
              <a:t>7</a:t>
            </a:r>
            <a:endParaRPr lang="ru-RU" dirty="0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60192</TotalTime>
  <Words>1835</Words>
  <Application>Microsoft Office PowerPoint</Application>
  <PresentationFormat>Custom</PresentationFormat>
  <Paragraphs>198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Impact</vt:lpstr>
      <vt:lpstr>Textbook New</vt:lpstr>
      <vt:lpstr>Times New Roman</vt:lpstr>
      <vt:lpstr>Yandex Sans Text Light</vt:lpstr>
      <vt:lpstr>Yandex Sans Text Regular</vt:lpstr>
      <vt:lpstr>Yandex Sans Text Thin</vt:lpstr>
      <vt:lpstr>Yandex_show_2016</vt:lpstr>
      <vt:lpstr>PowerPoint Presentation</vt:lpstr>
      <vt:lpstr>Влияние интернета и ИТ на искусственный интеллект и настоящее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Примеры хорошо решённых задач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Влияние интернета на образование</vt:lpstr>
      <vt:lpstr>История ШАД</vt:lpstr>
      <vt:lpstr>PowerPoint Presentation</vt:lpstr>
      <vt:lpstr>Open Data Science (ODS.ai)</vt:lpstr>
      <vt:lpstr>Курс «Deep learning на пальцах» в НГУ</vt:lpstr>
      <vt:lpstr>Kaggle</vt:lpstr>
      <vt:lpstr>Kaggle</vt:lpstr>
      <vt:lpstr>Что делать учителям?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1430</cp:revision>
  <dcterms:created xsi:type="dcterms:W3CDTF">2014-09-09T08:22:07Z</dcterms:created>
  <dcterms:modified xsi:type="dcterms:W3CDTF">2019-03-27T12:50:12Z</dcterms:modified>
  <cp:category>presentation technology</cp:category>
</cp:coreProperties>
</file>